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74" r:id="rId4"/>
    <p:sldId id="275" r:id="rId5"/>
    <p:sldId id="276" r:id="rId6"/>
    <p:sldId id="307" r:id="rId7"/>
    <p:sldId id="353" r:id="rId8"/>
    <p:sldId id="354" r:id="rId9"/>
    <p:sldId id="284" r:id="rId10"/>
    <p:sldId id="319" r:id="rId11"/>
    <p:sldId id="357" r:id="rId12"/>
    <p:sldId id="358" r:id="rId13"/>
    <p:sldId id="289" r:id="rId14"/>
    <p:sldId id="290" r:id="rId15"/>
    <p:sldId id="291" r:id="rId16"/>
    <p:sldId id="292" r:id="rId1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A30"/>
    <a:srgbClr val="003D7C"/>
    <a:srgbClr val="AD357B"/>
    <a:srgbClr val="E78E24"/>
    <a:srgbClr val="50455B"/>
    <a:srgbClr val="3EB4DD"/>
    <a:srgbClr val="6594AB"/>
    <a:srgbClr val="7E7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alt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alt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A8B2AE-9B79-4A2C-9994-D39A59BC12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832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3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DE47D9E-D78E-41F7-A34F-22352082F2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3277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D95DB-8CA3-49AB-BA44-6FC5CB410A73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386" y="4716464"/>
            <a:ext cx="4986904" cy="44656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14288"/>
            <a:ext cx="9137668" cy="6872288"/>
          </a:xfrm>
          <a:prstGeom prst="rect">
            <a:avLst/>
          </a:prstGeom>
          <a:solidFill>
            <a:srgbClr val="E8E8E8"/>
          </a:solidFill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SUJET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4C8A30"/>
                </a:solidFill>
              </a:defRPr>
            </a:lvl1pPr>
          </a:lstStyle>
          <a:p>
            <a:pPr lvl="0"/>
            <a:r>
              <a:rPr lang="fr-FR" altLang="fr-FR" noProof="0" smtClean="0"/>
              <a:t>Objet et date de la réunion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626370-CBF2-4957-B024-220B83FF840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8B6B-8FF2-4E9C-A3A9-9ADC81C280FF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6893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B664-0340-4559-AF7D-B57F1528DBCF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3825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14288"/>
            <a:ext cx="9137668" cy="6872288"/>
          </a:xfrm>
          <a:prstGeom prst="rect">
            <a:avLst/>
          </a:prstGeom>
          <a:solidFill>
            <a:srgbClr val="E8E8E8"/>
          </a:solidFill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4C8A30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626370-CBF2-4957-B024-220B83FF8403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2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3AB10-D704-4B5A-A945-43B4F1B6986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4F06-0BEA-40CA-8AF7-FE94F07ED0E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8F8A9-839A-41BA-AC9D-7F0472508938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4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0AB0-4A99-4DE1-9C6E-AA6079A3A89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EB57-37A1-48BA-A3E1-5E2C00A4767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6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E08E-6042-4423-873A-B6B2F1760CB3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1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5F7C-A931-4245-8197-8CB2780FB31D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3AB10-D704-4B5A-A945-43B4F1B69864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6984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374A-41A1-454F-BE4B-2A74DB0EC84E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8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8B6B-8FF2-4E9C-A3A9-9ADC81C280FF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7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B664-0340-4559-AF7D-B57F1528DBCF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1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14288"/>
            <a:ext cx="9137668" cy="6872288"/>
          </a:xfrm>
          <a:prstGeom prst="rect">
            <a:avLst/>
          </a:prstGeom>
          <a:solidFill>
            <a:srgbClr val="E8E8E8"/>
          </a:solidFill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4C8A30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626370-CBF2-4957-B024-220B83FF8403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35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3AB10-D704-4B5A-A945-43B4F1B6986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46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4F06-0BEA-40CA-8AF7-FE94F07ED0E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8F8A9-839A-41BA-AC9D-7F0472508938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4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0AB0-4A99-4DE1-9C6E-AA6079A3A89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EB57-37A1-48BA-A3E1-5E2C00A47674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65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E08E-6042-4423-873A-B6B2F1760CB3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4F06-0BEA-40CA-8AF7-FE94F07ED0E4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0977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5F7C-A931-4245-8197-8CB2780FB31D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00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374A-41A1-454F-BE4B-2A74DB0EC84E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14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8B6B-8FF2-4E9C-A3A9-9ADC81C280FF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4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B664-0340-4559-AF7D-B57F1528DBCF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8F8A9-839A-41BA-AC9D-7F0472508938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643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0AB0-4A99-4DE1-9C6E-AA6079A3A894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085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EB57-37A1-48BA-A3E1-5E2C00A47674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5034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E08E-6042-4423-873A-B6B2F1760CB3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121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5F7C-A931-4245-8197-8CB2780FB31D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1376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374A-41A1-454F-BE4B-2A74DB0EC84E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280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6350"/>
            <a:ext cx="913766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Titre 2</a:t>
            </a:r>
          </a:p>
          <a:p>
            <a:pPr lvl="1"/>
            <a:r>
              <a:rPr lang="fr-FR" altLang="fr-FR" dirty="0" smtClean="0"/>
              <a:t>Titre 3</a:t>
            </a:r>
          </a:p>
          <a:p>
            <a:pPr lvl="2"/>
            <a:r>
              <a:rPr lang="fr-FR" altLang="fr-FR" dirty="0" smtClean="0"/>
              <a:t>Niveau 4</a:t>
            </a:r>
          </a:p>
          <a:p>
            <a:pPr lvl="3"/>
            <a:r>
              <a:rPr lang="fr-FR" altLang="fr-FR" dirty="0" smtClean="0"/>
              <a:t>Niveau 5</a:t>
            </a:r>
          </a:p>
          <a:p>
            <a:pPr lvl="4"/>
            <a:r>
              <a:rPr lang="fr-FR" altLang="fr-FR" dirty="0" smtClean="0"/>
              <a:t>Niveau 6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3732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9038" y="6537325"/>
            <a:ext cx="1039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FA2619D-FE1A-489D-9254-C18383A8D6C7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lr>
          <a:srgbClr val="3EB4DD"/>
        </a:buClr>
        <a:buAutoNum type="arabicPeriod"/>
        <a:defRPr sz="3200">
          <a:solidFill>
            <a:srgbClr val="003D7C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rgbClr val="003D7C"/>
        </a:buClr>
        <a:buFont typeface="Arial" charset="0"/>
        <a:buAutoNum type="alphaLcParenR"/>
        <a:defRPr sz="2800">
          <a:solidFill>
            <a:srgbClr val="50455B"/>
          </a:solidFill>
          <a:latin typeface="+mn-lt"/>
          <a:ea typeface="+mn-ea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lr>
          <a:srgbClr val="E78E24"/>
        </a:buClr>
        <a:buChar char="•"/>
        <a:defRPr sz="2400">
          <a:solidFill>
            <a:srgbClr val="50455B"/>
          </a:solidFill>
          <a:latin typeface="+mn-lt"/>
          <a:ea typeface="+mn-ea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lr>
          <a:srgbClr val="AD357B"/>
        </a:buClr>
        <a:buFont typeface="Arial" charset="0"/>
        <a:buChar char="–"/>
        <a:defRPr sz="2000">
          <a:solidFill>
            <a:srgbClr val="50455B"/>
          </a:solidFill>
          <a:latin typeface="+mn-lt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6350"/>
            <a:ext cx="913766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Titre 2</a:t>
            </a:r>
          </a:p>
          <a:p>
            <a:pPr lvl="1"/>
            <a:r>
              <a:rPr lang="fr-FR" altLang="fr-FR" dirty="0" smtClean="0"/>
              <a:t>Titre 3</a:t>
            </a:r>
          </a:p>
          <a:p>
            <a:pPr lvl="2"/>
            <a:r>
              <a:rPr lang="fr-FR" altLang="fr-FR" dirty="0" smtClean="0"/>
              <a:t>Niveau 4</a:t>
            </a:r>
          </a:p>
          <a:p>
            <a:pPr lvl="3"/>
            <a:r>
              <a:rPr lang="fr-FR" altLang="fr-FR" dirty="0" smtClean="0"/>
              <a:t>Niveau 5</a:t>
            </a:r>
          </a:p>
          <a:p>
            <a:pPr lvl="4"/>
            <a:r>
              <a:rPr lang="fr-FR" altLang="fr-FR" dirty="0" smtClean="0"/>
              <a:t>Niveau 6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3732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9038" y="6537325"/>
            <a:ext cx="1039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FA2619D-FE1A-489D-9254-C18383A8D6C7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3EB4DD"/>
        </a:buClr>
        <a:buAutoNum type="arabicPeriod"/>
        <a:defRPr sz="3200">
          <a:solidFill>
            <a:srgbClr val="003D7C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003D7C"/>
        </a:buClr>
        <a:buFont typeface="Arial" charset="0"/>
        <a:buAutoNum type="alphaLcParenR"/>
        <a:defRPr sz="2800">
          <a:solidFill>
            <a:srgbClr val="50455B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E78E24"/>
        </a:buClr>
        <a:buChar char="•"/>
        <a:defRPr sz="2400">
          <a:solidFill>
            <a:srgbClr val="50455B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AD357B"/>
        </a:buClr>
        <a:buFont typeface="Arial" charset="0"/>
        <a:buChar char="–"/>
        <a:defRPr sz="2000">
          <a:solidFill>
            <a:srgbClr val="50455B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" y="-6350"/>
            <a:ext cx="913766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Titre 2</a:t>
            </a:r>
          </a:p>
          <a:p>
            <a:pPr lvl="1"/>
            <a:r>
              <a:rPr lang="fr-FR" altLang="fr-FR" dirty="0" smtClean="0"/>
              <a:t>Titre 3</a:t>
            </a:r>
          </a:p>
          <a:p>
            <a:pPr lvl="2"/>
            <a:r>
              <a:rPr lang="fr-FR" altLang="fr-FR" dirty="0" smtClean="0"/>
              <a:t>Niveau 4</a:t>
            </a:r>
          </a:p>
          <a:p>
            <a:pPr lvl="3"/>
            <a:r>
              <a:rPr lang="fr-FR" altLang="fr-FR" dirty="0" smtClean="0"/>
              <a:t>Niveau 5</a:t>
            </a:r>
          </a:p>
          <a:p>
            <a:pPr lvl="4"/>
            <a:r>
              <a:rPr lang="fr-FR" altLang="fr-FR" dirty="0" smtClean="0"/>
              <a:t>Niveau 6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3732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Date de la réunion</a:t>
            </a: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D7C"/>
                </a:solidFill>
              </a:defRPr>
            </a:lvl1pPr>
          </a:lstStyle>
          <a:p>
            <a:r>
              <a:rPr lang="fr-FR" altLang="fr-FR" smtClean="0"/>
              <a:t>Sujet et objet de la réunion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9038" y="6537325"/>
            <a:ext cx="1039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FA2619D-FE1A-489D-9254-C18383A8D6C7}" type="slidenum">
              <a:rPr lang="fr-FR" altLang="fr-FR" smtClean="0">
                <a:solidFill>
                  <a:srgbClr val="FFFFFF"/>
                </a:solidFill>
              </a:rPr>
              <a:pPr/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C8A30"/>
          </a:solidFill>
          <a:latin typeface="Arial" charset="0"/>
          <a:ea typeface="ＭＳ Ｐゴシック" pitchFamily="-32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3EB4DD"/>
        </a:buClr>
        <a:buAutoNum type="arabicPeriod"/>
        <a:defRPr sz="3200">
          <a:solidFill>
            <a:srgbClr val="003D7C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003D7C"/>
        </a:buClr>
        <a:buFont typeface="Arial" charset="0"/>
        <a:buAutoNum type="alphaLcParenR"/>
        <a:defRPr sz="2800">
          <a:solidFill>
            <a:srgbClr val="50455B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E78E24"/>
        </a:buClr>
        <a:buChar char="•"/>
        <a:defRPr sz="2400">
          <a:solidFill>
            <a:srgbClr val="50455B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AD357B"/>
        </a:buClr>
        <a:buFont typeface="Arial" charset="0"/>
        <a:buChar char="–"/>
        <a:defRPr sz="2000">
          <a:solidFill>
            <a:srgbClr val="50455B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6594AB"/>
        </a:buClr>
        <a:buFont typeface="Arial" charset="0"/>
        <a:buChar char="»"/>
        <a:defRPr sz="2000">
          <a:solidFill>
            <a:srgbClr val="50455B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-10344" y="-118556"/>
            <a:ext cx="9161479" cy="523220"/>
          </a:xfr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3EB4DD"/>
              </a:buClr>
            </a:pPr>
            <a:r>
              <a:rPr lang="fr-FR" altLang="fr-FR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PORT DE </a:t>
            </a: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SAINT-VAAST-LA-HOUGUE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6334780"/>
            <a:ext cx="9144000" cy="523220"/>
          </a:xfrm>
          <a:solidFill>
            <a:schemeClr val="bg1"/>
          </a:solidFill>
          <a:ln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altLang="fr-FR" sz="2800" dirty="0">
                <a:solidFill>
                  <a:srgbClr val="002060"/>
                </a:solidFill>
              </a:rPr>
              <a:t>Conseil portuaire </a:t>
            </a:r>
            <a:r>
              <a:rPr lang="fr-FR" altLang="fr-FR" sz="2800" dirty="0" smtClean="0">
                <a:solidFill>
                  <a:srgbClr val="002060"/>
                </a:solidFill>
              </a:rPr>
              <a:t>du lundi 21 septembre 2020</a:t>
            </a:r>
            <a:endParaRPr lang="fr-FR" altLang="fr-FR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1070" cy="59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08E-6042-4423-873A-B6B2F1760CB3}" type="slidenum">
              <a:rPr lang="fr-FR" altLang="fr-FR" smtClean="0"/>
              <a:pPr/>
              <a:t>10</a:t>
            </a:fld>
            <a:endParaRPr lang="fr-FR" altLang="fr-F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3106"/>
            <a:ext cx="9144000" cy="70788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rgbClr val="003D7C"/>
                </a:solidFill>
              </a:rPr>
              <a:t>PROJET </a:t>
            </a:r>
            <a:r>
              <a:rPr lang="fr-FR" altLang="fr-FR" sz="2000" b="1" dirty="0">
                <a:solidFill>
                  <a:srgbClr val="003D7C"/>
                </a:solidFill>
              </a:rPr>
              <a:t>DE TRAVAUX ZONE TECHNIQUE </a:t>
            </a:r>
          </a:p>
          <a:p>
            <a:pPr algn="ctr"/>
            <a:r>
              <a:rPr lang="fr-FR" altLang="fr-FR" sz="2000" b="1" dirty="0">
                <a:solidFill>
                  <a:srgbClr val="003D7C"/>
                </a:solidFill>
              </a:rPr>
              <a:t>ET AMENAGEMENT DU PARKING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2" y="704780"/>
            <a:ext cx="9101373" cy="608364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61561" y="213876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4C8A30"/>
                </a:solidFill>
              </a:rPr>
              <a:t>	</a:t>
            </a:r>
          </a:p>
          <a:p>
            <a:pPr algn="ctr"/>
            <a:r>
              <a:rPr lang="fr-FR" altLang="fr-FR" sz="3600" b="1" dirty="0" smtClean="0">
                <a:solidFill>
                  <a:srgbClr val="4C8A30"/>
                </a:solidFill>
              </a:rPr>
              <a:t>AVIS DU CONSEIL PORTUAIRE</a:t>
            </a:r>
            <a:endParaRPr lang="fr-FR" altLang="fr-FR" sz="3600" b="1" dirty="0">
              <a:solidFill>
                <a:srgbClr val="4C8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3600" b="1">
                <a:solidFill>
                  <a:srgbClr val="003D7C"/>
                </a:solidFill>
                <a:latin typeface="Tahoma" charset="0"/>
                <a:cs typeface="Tahoma" charset="0"/>
              </a:rPr>
              <a:t>PORT  DE  SAINT-VAAST-LA-HOUGUE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537325"/>
            <a:ext cx="1905000" cy="276225"/>
          </a:xfrm>
        </p:spPr>
        <p:txBody>
          <a:bodyPr/>
          <a:lstStyle/>
          <a:p>
            <a:r>
              <a:rPr lang="fr-FR" altLang="fr-FR" dirty="0" smtClean="0"/>
              <a:t>Jeudi 2 juillet 2015</a:t>
            </a:r>
            <a:endParaRPr lang="fr-FR" alt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76225"/>
          </a:xfrm>
        </p:spPr>
        <p:txBody>
          <a:bodyPr/>
          <a:lstStyle/>
          <a:p>
            <a:r>
              <a:rPr lang="fr-FR" altLang="fr-FR" dirty="0"/>
              <a:t>Conseil portuaire des ports </a:t>
            </a:r>
          </a:p>
          <a:p>
            <a:r>
              <a:rPr lang="fr-FR" altLang="fr-FR" dirty="0"/>
              <a:t>de Saint-Vaast-la-Hougue et </a:t>
            </a:r>
            <a:r>
              <a:rPr lang="fr-FR" altLang="fr-FR" dirty="0" err="1"/>
              <a:t>Tatihou</a:t>
            </a:r>
            <a:endParaRPr lang="fr-FR" altLang="fr-FR" dirty="0"/>
          </a:p>
        </p:txBody>
      </p:sp>
      <p:pic>
        <p:nvPicPr>
          <p:cNvPr id="3074" name="Picture 2" descr="Y:\ILM (INFRASTRUCTURES ET LIAISONS MARITIMES)\PORTS divers\1 PHOTOS et cartes\St Vaast la Hougue\Vue aerienne - St-Vaast-la-Hougue 19-09-13©D.Daguier-CG50-1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4" y="760330"/>
            <a:ext cx="9144000" cy="60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ltGray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b="1">
                <a:solidFill>
                  <a:srgbClr val="003D7C"/>
                </a:solidFill>
                <a:latin typeface="Tahoma" charset="0"/>
              </a:rPr>
              <a:t>QUESTIONS DIVERSES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ILM (INFRASTRUCTURES ET LIAISONS MARITIMES)\PORTS divers\1 PHOTOS et cartes\Tatihou\Vue aerienne - Tatihou 19-09-13©D.Daguier-CG50-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4" y="-19548"/>
            <a:ext cx="10284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3327" y="0"/>
            <a:ext cx="5400600" cy="72017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1pPr>
            <a:lvl2pPr algn="ctr"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2pPr>
            <a:lvl3pPr algn="ctr"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3pPr>
            <a:lvl4pPr algn="ctr"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4pPr>
            <a:lvl5pPr algn="ctr"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C8A30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 eaLnBrk="1" hangingPunct="1"/>
            <a:r>
              <a:rPr lang="fr-FR" altLang="fr-FR" sz="2800" dirty="0">
                <a:solidFill>
                  <a:schemeClr val="accent3"/>
                </a:solidFill>
              </a:rPr>
              <a:t>PORT DE TATIHOU</a:t>
            </a: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537325"/>
            <a:ext cx="1905000" cy="276225"/>
          </a:xfrm>
        </p:spPr>
        <p:txBody>
          <a:bodyPr/>
          <a:lstStyle/>
          <a:p>
            <a:r>
              <a:rPr lang="fr-FR" altLang="fr-FR" dirty="0" smtClean="0"/>
              <a:t>Jeudi 2 juillet 2015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3200" b="1" dirty="0">
                <a:solidFill>
                  <a:srgbClr val="003D7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DOMAINE TECHNIQUE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29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</a:rPr>
              <a:t>Travaux effectués par l'équipe d'entretien de l'agence </a:t>
            </a:r>
            <a:r>
              <a:rPr lang="fr-FR" sz="2000" u="sng" dirty="0" smtClean="0">
                <a:solidFill>
                  <a:srgbClr val="002060"/>
                </a:solidFill>
              </a:rPr>
              <a:t>portuaire</a:t>
            </a:r>
          </a:p>
          <a:p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20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>
                <a:solidFill>
                  <a:srgbClr val="003D7C"/>
                </a:solidFill>
              </a:rPr>
              <a:t>Nettoyage </a:t>
            </a:r>
            <a:r>
              <a:rPr lang="fr-FR" sz="2000" dirty="0">
                <a:solidFill>
                  <a:srgbClr val="003D7C"/>
                </a:solidFill>
              </a:rPr>
              <a:t>mensuel de la cale de mise à l'eau ; 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solidFill>
                  <a:srgbClr val="003D7C"/>
                </a:solidFill>
              </a:rPr>
              <a:t>Peinture </a:t>
            </a:r>
            <a:r>
              <a:rPr lang="fr-FR" sz="2000" dirty="0">
                <a:solidFill>
                  <a:srgbClr val="003D7C"/>
                </a:solidFill>
              </a:rPr>
              <a:t>de la rambarde et musoir ;</a:t>
            </a:r>
          </a:p>
          <a:p>
            <a:pPr marL="342900" lvl="0" indent="-342900" algn="just">
              <a:buFontTx/>
              <a:buChar char="-"/>
            </a:pPr>
            <a:r>
              <a:rPr lang="fr-FR" sz="2000" dirty="0">
                <a:solidFill>
                  <a:srgbClr val="003D7C"/>
                </a:solidFill>
              </a:rPr>
              <a:t>Remise en état des défenses ;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" y="2356431"/>
            <a:ext cx="4473013" cy="3354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72145"/>
            <a:ext cx="7927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fr-FR" dirty="0">
                <a:solidFill>
                  <a:srgbClr val="003D7C"/>
                </a:solidFill>
              </a:rPr>
              <a:t>Inspection de la jetée par service portuaire le 23.09.20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97" y="3572145"/>
            <a:ext cx="4360614" cy="32491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0" y="620688"/>
            <a:ext cx="9148462" cy="576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 eaLnBrk="1" hangingPunct="1"/>
            <a:r>
              <a:rPr lang="fr-FR" altLang="fr-FR" sz="4000" b="1" dirty="0">
                <a:solidFill>
                  <a:srgbClr val="003D7C"/>
                </a:solidFill>
                <a:ea typeface="Arial Unicode MS" pitchFamily="34" charset="-128"/>
                <a:cs typeface="Arial Unicode MS" pitchFamily="34" charset="-128"/>
              </a:rPr>
              <a:t>PORT DE TATIHOU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537325"/>
            <a:ext cx="1905000" cy="276225"/>
          </a:xfrm>
        </p:spPr>
        <p:txBody>
          <a:bodyPr/>
          <a:lstStyle/>
          <a:p>
            <a:r>
              <a:rPr lang="fr-FR" altLang="fr-FR" dirty="0" smtClean="0"/>
              <a:t>Jeudi 2 juillet 2015</a:t>
            </a:r>
            <a:endParaRPr lang="fr-FR" alt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76225"/>
          </a:xfrm>
        </p:spPr>
        <p:txBody>
          <a:bodyPr/>
          <a:lstStyle/>
          <a:p>
            <a:r>
              <a:rPr lang="fr-FR" altLang="fr-FR" dirty="0"/>
              <a:t>Conseil portuaire des ports </a:t>
            </a:r>
          </a:p>
          <a:p>
            <a:r>
              <a:rPr lang="fr-FR" altLang="fr-FR" dirty="0"/>
              <a:t>de Saint-Vaast-la-Hougue et </a:t>
            </a:r>
            <a:r>
              <a:rPr lang="fr-FR" altLang="fr-FR" dirty="0" err="1"/>
              <a:t>Tatihou</a:t>
            </a:r>
            <a:endParaRPr lang="fr-FR" altLang="fr-FR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ltGray">
          <a:xfrm>
            <a:off x="-8348" y="6390315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b="1" dirty="0">
                <a:solidFill>
                  <a:srgbClr val="003D7C"/>
                </a:solidFill>
                <a:latin typeface="Tahoma" charset="0"/>
              </a:rPr>
              <a:t>QUESTIONS DIVERSES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dirty="0" smtClean="0"/>
              <a:t>Jeudi 2 juillet 2015</a:t>
            </a:r>
            <a:endParaRPr lang="fr-FR" alt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76225"/>
          </a:xfrm>
        </p:spPr>
        <p:txBody>
          <a:bodyPr/>
          <a:lstStyle/>
          <a:p>
            <a:r>
              <a:rPr lang="fr-FR" altLang="fr-FR" dirty="0"/>
              <a:t>Conseil portuaire des ports </a:t>
            </a:r>
          </a:p>
          <a:p>
            <a:r>
              <a:rPr lang="fr-FR" altLang="fr-FR" dirty="0"/>
              <a:t>de Saint-Vaast-la-Hougue et </a:t>
            </a:r>
            <a:r>
              <a:rPr lang="fr-FR" altLang="fr-FR" dirty="0" err="1"/>
              <a:t>Tatihou</a:t>
            </a:r>
            <a:endParaRPr lang="fr-FR" altLang="fr-FR" dirty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4382"/>
            <a:ext cx="9144000" cy="681038"/>
          </a:xfrm>
          <a:prstGeom prst="rect">
            <a:avLst/>
          </a:prstGeom>
          <a:solidFill>
            <a:srgbClr val="DDDDDD"/>
          </a:solidFill>
          <a:ln w="9525">
            <a:pattFill prst="trellis">
              <a:fgClr>
                <a:srgbClr val="FFFF99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2800" b="1" dirty="0">
                <a:solidFill>
                  <a:srgbClr val="003D7C"/>
                </a:solidFill>
                <a:cs typeface="Arial" charset="0"/>
              </a:rPr>
              <a:t>Approbation du compte rendu de la dernière réunion</a:t>
            </a:r>
          </a:p>
          <a:p>
            <a:pPr algn="ctr" eaLnBrk="1" hangingPunct="1"/>
            <a:endParaRPr lang="fr-FR" altLang="fr-FR" sz="1000" b="1" dirty="0">
              <a:solidFill>
                <a:srgbClr val="003D7C"/>
              </a:solidFill>
              <a:cs typeface="Arial" charset="0"/>
            </a:endParaRPr>
          </a:p>
        </p:txBody>
      </p:sp>
      <p:pic>
        <p:nvPicPr>
          <p:cNvPr id="4098" name="Picture 2" descr="Y:\ILM (INFRASTRUCTURES ET LIAISONS MARITIMES)\PORTS divers\1 PHOTOS et cartes\St Vaast la Hougue\Vue aerienne - St-Vaast-la-Hougue 19-09-13©D.Daguier-CG50-1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9144000" cy="61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PORT  DE  SAINT VAAST LA HOUGUE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20713"/>
            <a:ext cx="321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r>
              <a:rPr lang="fr-FR" altLang="fr-FR" sz="2000" b="1" u="sng" dirty="0">
                <a:solidFill>
                  <a:srgbClr val="003D7C"/>
                </a:solidFill>
              </a:rPr>
              <a:t>DOMAINE ECONOMIQUE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-28376" y="19888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r>
              <a:rPr lang="fr-FR" altLang="fr-FR" sz="2000" b="1" u="sng" dirty="0" smtClean="0">
                <a:solidFill>
                  <a:srgbClr val="002060"/>
                </a:solidFill>
                <a:cs typeface="Times New Roman" pitchFamily="18" charset="0"/>
              </a:rPr>
              <a:t>Pêche</a:t>
            </a:r>
            <a:endParaRPr lang="fr-FR" altLang="fr-FR" sz="2000" u="sng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fr-FR" altLang="fr-FR" sz="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312" y="1182153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just" eaLnBrk="1" hangingPunct="1"/>
            <a:r>
              <a:rPr lang="fr-FR" altLang="fr-FR" sz="2000" dirty="0">
                <a:solidFill>
                  <a:srgbClr val="002060"/>
                </a:solidFill>
              </a:rPr>
              <a:t>	Le port de </a:t>
            </a:r>
            <a:r>
              <a:rPr lang="fr-FR" altLang="fr-FR" sz="2000" dirty="0" smtClean="0">
                <a:solidFill>
                  <a:srgbClr val="002060"/>
                </a:solidFill>
              </a:rPr>
              <a:t>Saint Vaast la Hougue est </a:t>
            </a:r>
            <a:r>
              <a:rPr lang="fr-FR" altLang="fr-FR" sz="2000" dirty="0">
                <a:solidFill>
                  <a:srgbClr val="002060"/>
                </a:solidFill>
              </a:rPr>
              <a:t>consacré à la </a:t>
            </a:r>
            <a:r>
              <a:rPr lang="fr-FR" altLang="fr-FR" sz="2000" dirty="0" smtClean="0">
                <a:solidFill>
                  <a:srgbClr val="002060"/>
                </a:solidFill>
              </a:rPr>
              <a:t>pêche à </a:t>
            </a:r>
            <a:r>
              <a:rPr lang="fr-FR" altLang="fr-FR" sz="2000" dirty="0">
                <a:solidFill>
                  <a:srgbClr val="002060"/>
                </a:solidFill>
              </a:rPr>
              <a:t>la </a:t>
            </a:r>
            <a:r>
              <a:rPr lang="fr-FR" altLang="fr-FR" sz="2000" dirty="0" smtClean="0">
                <a:solidFill>
                  <a:srgbClr val="002060"/>
                </a:solidFill>
              </a:rPr>
              <a:t>plaisance et au commerce. </a:t>
            </a:r>
          </a:p>
        </p:txBody>
      </p:sp>
      <p:sp>
        <p:nvSpPr>
          <p:cNvPr id="16" name="Rectangle 212"/>
          <p:cNvSpPr>
            <a:spLocks noChangeArrowheads="1"/>
          </p:cNvSpPr>
          <p:nvPr/>
        </p:nvSpPr>
        <p:spPr bwMode="auto">
          <a:xfrm>
            <a:off x="7072" y="371703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just"/>
            <a:r>
              <a:rPr lang="fr-FR" altLang="fr-FR" sz="2000" b="1" u="sng" dirty="0" smtClean="0">
                <a:solidFill>
                  <a:srgbClr val="002060"/>
                </a:solidFill>
              </a:rPr>
              <a:t>Plaisance</a:t>
            </a:r>
            <a:r>
              <a:rPr lang="fr-FR" altLang="fr-FR" sz="2000" b="1" dirty="0">
                <a:solidFill>
                  <a:srgbClr val="002060"/>
                </a:solidFill>
              </a:rPr>
              <a:t> </a:t>
            </a:r>
          </a:p>
          <a:p>
            <a:pPr algn="just"/>
            <a:endParaRPr lang="fr-FR" altLang="fr-FR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88784"/>
              </p:ext>
            </p:extLst>
          </p:nvPr>
        </p:nvGraphicFramePr>
        <p:xfrm>
          <a:off x="539552" y="4150751"/>
          <a:ext cx="7331203" cy="21945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054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LOCATIONS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fr-FR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2060"/>
                          </a:solidFill>
                          <a:effectLst/>
                        </a:rPr>
                        <a:t>Variation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2018/2019 </a:t>
                      </a:r>
                      <a:r>
                        <a:rPr lang="fr-FR" sz="1400" b="1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fr-FR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l'année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2060"/>
                          </a:solidFill>
                          <a:effectLst/>
                        </a:rPr>
                        <a:t>653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654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654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670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665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-0,80%</a:t>
                      </a:r>
                      <a:endParaRPr lang="fr-FR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95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Au 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mois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rgbClr val="002060"/>
                          </a:solidFill>
                          <a:effectLst/>
                        </a:rPr>
                        <a:t>110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88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68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54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51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 -5,60%</a:t>
                      </a:r>
                      <a:endParaRPr lang="fr-FR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Navires nuitées</a:t>
                      </a:r>
                      <a:endParaRPr lang="fr-FR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5 596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5 310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4 990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5 140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4 647</a:t>
                      </a:r>
                      <a:endParaRPr lang="fr-FR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-9,60 %</a:t>
                      </a:r>
                      <a:endParaRPr lang="fr-FR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04021"/>
              </p:ext>
            </p:extLst>
          </p:nvPr>
        </p:nvGraphicFramePr>
        <p:xfrm>
          <a:off x="107504" y="2501780"/>
          <a:ext cx="848933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Nombre</a:t>
                      </a:r>
                      <a:r>
                        <a:rPr lang="fr-FR" sz="1800" baseline="0" dirty="0" smtClean="0">
                          <a:solidFill>
                            <a:srgbClr val="002060"/>
                          </a:solidFill>
                        </a:rPr>
                        <a:t> navires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r-FR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à quai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17863" y="6498212"/>
            <a:ext cx="2895600" cy="276225"/>
          </a:xfrm>
        </p:spPr>
        <p:txBody>
          <a:bodyPr/>
          <a:lstStyle/>
          <a:p>
            <a:r>
              <a:rPr lang="fr-FR" altLang="fr-FR" b="1" dirty="0"/>
              <a:t>Conseil portuaire des ports </a:t>
            </a:r>
          </a:p>
          <a:p>
            <a:r>
              <a:rPr lang="fr-FR" altLang="fr-FR" b="1" dirty="0"/>
              <a:t>de Saint-Vaast-la-Hougue et </a:t>
            </a:r>
            <a:r>
              <a:rPr lang="fr-FR" altLang="fr-FR" b="1" dirty="0" err="1"/>
              <a:t>Tatihou</a:t>
            </a:r>
            <a:endParaRPr lang="fr-FR" alt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2"/>
          <p:cNvSpPr>
            <a:spLocks noChangeArrowheads="1"/>
          </p:cNvSpPr>
          <p:nvPr/>
        </p:nvSpPr>
        <p:spPr bwMode="auto">
          <a:xfrm>
            <a:off x="210107" y="4812340"/>
            <a:ext cx="8100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just"/>
            <a:r>
              <a:rPr lang="fr-FR" altLang="fr-FR" sz="2000" b="1" u="sng" dirty="0" smtClean="0">
                <a:solidFill>
                  <a:srgbClr val="002060"/>
                </a:solidFill>
              </a:rPr>
              <a:t>Commerce passagers</a:t>
            </a:r>
            <a:r>
              <a:rPr lang="fr-FR" altLang="fr-FR" sz="20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44736" y="6476690"/>
            <a:ext cx="2895600" cy="276225"/>
          </a:xfrm>
        </p:spPr>
        <p:txBody>
          <a:bodyPr/>
          <a:lstStyle/>
          <a:p>
            <a:r>
              <a:rPr lang="fr-FR" altLang="fr-FR" b="1" dirty="0"/>
              <a:t>Conseil portuaire des ports </a:t>
            </a:r>
          </a:p>
          <a:p>
            <a:r>
              <a:rPr lang="fr-FR" altLang="fr-FR" b="1" dirty="0"/>
              <a:t>de Saint-Vaast-la-Hougue et </a:t>
            </a:r>
            <a:r>
              <a:rPr lang="fr-FR" altLang="fr-FR" b="1" dirty="0" err="1"/>
              <a:t>Tatihou</a:t>
            </a:r>
            <a:endParaRPr lang="fr-FR" altLang="fr-FR" b="1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PORT  DE  SAINT VAAST LA HOUGUE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26936"/>
              </p:ext>
            </p:extLst>
          </p:nvPr>
        </p:nvGraphicFramePr>
        <p:xfrm>
          <a:off x="214430" y="948790"/>
          <a:ext cx="8655920" cy="37027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6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9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316">
                <a:tc>
                  <a:txBody>
                    <a:bodyPr/>
                    <a:lstStyle/>
                    <a:p>
                      <a:pPr indent="3746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NATIONALITE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Variation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2018/2019 </a:t>
                      </a: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Française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3 153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3019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2 862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2 876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2 427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- 16 %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6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Anglaise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1 524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1 535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1 254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1 291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1 241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- 4%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6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Belge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311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224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309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285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265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- 7 %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6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Hollandaise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453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419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412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511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563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+ 10 %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5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Allemande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72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129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105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- 19%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Autres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41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53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48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46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- 4 %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4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navires</a:t>
                      </a:r>
                      <a:r>
                        <a:rPr lang="fr-FR" sz="1600" b="0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nuitées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5 596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5 310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4 990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5 140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4 647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-10 %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536" y="54868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Fréquentation de passage (nuitées) par nationalité :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01316"/>
              </p:ext>
            </p:extLst>
          </p:nvPr>
        </p:nvGraphicFramePr>
        <p:xfrm>
          <a:off x="210107" y="5235805"/>
          <a:ext cx="8648439" cy="135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5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98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Passagers</a:t>
                      </a:r>
                      <a:r>
                        <a:rPr lang="fr-FR" sz="16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transportés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Variation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2018/2019 %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5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 l'année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61 748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45 879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60 848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63 690 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61 717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-3,10%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45977"/>
              </p:ext>
            </p:extLst>
          </p:nvPr>
        </p:nvGraphicFramePr>
        <p:xfrm>
          <a:off x="1" y="227626"/>
          <a:ext cx="9143999" cy="681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138">
                <a:tc rowSpan="2"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du 01/01/2019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au 31/12/2019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CA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du 01/01/2018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au 31/12/2018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CA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b="0" dirty="0" smtClean="0">
                          <a:solidFill>
                            <a:srgbClr val="002060"/>
                          </a:solidFill>
                        </a:rPr>
                        <a:t>Var. en val. annuelle</a:t>
                      </a:r>
                      <a:endParaRPr lang="fr-FR" sz="9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87">
                <a:tc vMerge="1">
                  <a:txBody>
                    <a:bodyPr/>
                    <a:lstStyle/>
                    <a:p>
                      <a:endParaRPr lang="fr-FR" sz="9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En euros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1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PRODUITS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255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Vente de marchandises</a:t>
                      </a:r>
                    </a:p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Production vendue</a:t>
                      </a:r>
                    </a:p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Production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 stockée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Production immobilisée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Subvention d’exploitation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Autres produits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943 541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913 806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571 585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50,80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49,20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30,77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1 055 757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896940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50 616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54,07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45,93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2,59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-112 216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16 866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520 969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-10,63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1,88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1029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2 428 932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130,77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2 003 312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102,59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425620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CONSOMMATIONS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3334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Achat de marchandises</a:t>
                      </a:r>
                    </a:p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Variation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 de stock (marchandises)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Achat de matières premières</a:t>
                      </a:r>
                      <a:r>
                        <a:rPr lang="fr-FR" sz="12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et d’autres approvisionnement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Variation de stock (mat premières)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Autres achats et charges externes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 863 528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    -2 863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  797 099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46,19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-0,15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42,92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939 897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-13 312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422 828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48,13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-0,68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21,65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-76 369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10 449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374 271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-8,13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78,49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88,52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1 657 764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89,25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1 349 413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69,11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308 351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22,85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CHARGES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9216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Impôts taxes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 et versements </a:t>
                      </a:r>
                      <a:r>
                        <a:rPr lang="fr-FR" sz="1200" b="0" baseline="0" dirty="0" err="1" smtClean="0">
                          <a:solidFill>
                            <a:srgbClr val="002060"/>
                          </a:solidFill>
                        </a:rPr>
                        <a:t>ass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Salaires et traitements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Charges sociales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Dotations amortissements et </a:t>
                      </a:r>
                      <a:r>
                        <a:rPr lang="fr-FR" sz="1200" b="0" baseline="0" dirty="0" err="1" smtClean="0">
                          <a:solidFill>
                            <a:srgbClr val="002060"/>
                          </a:solidFill>
                        </a:rPr>
                        <a:t>prov</a:t>
                      </a:r>
                      <a:endParaRPr lang="fr-FR" sz="1200" b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Autres charges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  82 844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170 764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  62 860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236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365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52 221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4,46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9,19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3,38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12,73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2,81</a:t>
                      </a:r>
                      <a:endParaRPr lang="fr-F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92 034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143 942</a:t>
                      </a:r>
                      <a:endParaRPr lang="fr-FR" sz="1200" b="1" baseline="0" dirty="0" smtClean="0">
                        <a:solidFill>
                          <a:srgbClr val="003D7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003D7C"/>
                          </a:solidFill>
                        </a:rPr>
                        <a:t>50 496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003D7C"/>
                          </a:solidFill>
                        </a:rPr>
                        <a:t>261 162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003D7C"/>
                          </a:solidFill>
                        </a:rPr>
                        <a:t>35 662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4,71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7,37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2,59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13,37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1,83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-9189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26 821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12 364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-24 797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16 559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-9,98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18,63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24,48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-9,50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46,43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605 053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32,58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583 297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29,87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21 757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3,73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05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Résultat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d’exploitation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166 115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8,94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70 603 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3,62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95 512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135,28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99"/>
          <p:cNvSpPr>
            <a:spLocks noChangeArrowheads="1"/>
          </p:cNvSpPr>
          <p:nvPr/>
        </p:nvSpPr>
        <p:spPr bwMode="auto">
          <a:xfrm>
            <a:off x="0" y="-6168"/>
            <a:ext cx="9144000" cy="27699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rgbClr val="003D7C"/>
                </a:solidFill>
                <a:cs typeface="Arial" charset="0"/>
              </a:rPr>
              <a:t>COMPTE DE RESULTAT 2019 de la SPL SAINT VAAST- LA-HOUGUE</a:t>
            </a:r>
            <a:endParaRPr lang="fr-FR" altLang="fr-FR" sz="1200" b="1" dirty="0">
              <a:solidFill>
                <a:srgbClr val="003D7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9"/>
          <p:cNvSpPr>
            <a:spLocks noChangeArrowheads="1"/>
          </p:cNvSpPr>
          <p:nvPr/>
        </p:nvSpPr>
        <p:spPr bwMode="auto">
          <a:xfrm>
            <a:off x="0" y="-1113"/>
            <a:ext cx="9144000" cy="40011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altLang="fr-FR" sz="2000" b="1" dirty="0" smtClean="0">
                <a:solidFill>
                  <a:srgbClr val="003D7C"/>
                </a:solidFill>
                <a:cs typeface="Arial" charset="0"/>
              </a:rPr>
              <a:t>COMPTE DE RESULTAT 2019 de la SPL SAINT-VAAST-LA-HOUGUE</a:t>
            </a:r>
            <a:endParaRPr lang="fr-FR" altLang="fr-FR" sz="2000" b="1" dirty="0">
              <a:solidFill>
                <a:srgbClr val="003D7C"/>
              </a:solidFill>
              <a:cs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15648"/>
              </p:ext>
            </p:extLst>
          </p:nvPr>
        </p:nvGraphicFramePr>
        <p:xfrm>
          <a:off x="0" y="692696"/>
          <a:ext cx="9131541" cy="408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0512"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du 01/01/2019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au 31/12/2019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CA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du 01/01/2018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au 31/12/2018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CA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Var. en val. annuelle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0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Résultat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d’exploitation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166 115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8,94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70 603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3,62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Produits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 financiers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Charges financières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rgbClr val="002060"/>
                          </a:solidFill>
                        </a:rPr>
                        <a:t>Résultat financier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Quote-part des opérations en commun</a:t>
                      </a:r>
                      <a:endParaRPr lang="fr-FR" sz="12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+  1 245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- 34 638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- 33 393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0,07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1,86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-1,80</a:t>
                      </a:r>
                      <a:endParaRPr lang="fr-F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  +  1 951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 -  35 582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- 33 632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0,10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1,82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-1,72</a:t>
                      </a:r>
                    </a:p>
                    <a:p>
                      <a:pPr algn="ctr"/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-706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-945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 239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-36,19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-2,66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0,71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Résultat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courant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132 722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7,15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36 971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1,89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95 751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258,99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11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Produits exceptionnels</a:t>
                      </a:r>
                    </a:p>
                    <a:p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Charges exceptionnels</a:t>
                      </a:r>
                    </a:p>
                    <a:p>
                      <a:pPr algn="r"/>
                      <a:r>
                        <a:rPr lang="fr-FR" sz="1200" b="0" dirty="0" smtClean="0">
                          <a:solidFill>
                            <a:srgbClr val="002060"/>
                          </a:solidFill>
                        </a:rPr>
                        <a:t>Résultat</a:t>
                      </a:r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 exceptionnel</a:t>
                      </a:r>
                    </a:p>
                    <a:p>
                      <a:pPr algn="l"/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Participation des salariés</a:t>
                      </a:r>
                    </a:p>
                    <a:p>
                      <a:pPr algn="l"/>
                      <a:r>
                        <a:rPr lang="fr-FR" sz="1200" b="0" baseline="0" dirty="0" smtClean="0">
                          <a:solidFill>
                            <a:srgbClr val="002060"/>
                          </a:solidFill>
                        </a:rPr>
                        <a:t>Impôt sur les bénéfices</a:t>
                      </a:r>
                      <a:endParaRPr lang="fr-FR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+ 1 717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+ 1 717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45 754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0,09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0,09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2,46</a:t>
                      </a:r>
                    </a:p>
                    <a:p>
                      <a:pPr algn="ctr"/>
                      <a:endParaRPr lang="fr-F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1 498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1 498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8 111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0,08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0,08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0,42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+    219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 +   219</a:t>
                      </a:r>
                    </a:p>
                    <a:p>
                      <a:pPr algn="ctr"/>
                      <a:endParaRPr lang="fr-FR" sz="1200" b="1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3D7C"/>
                          </a:solidFill>
                        </a:rPr>
                        <a:t>- 37 643</a:t>
                      </a:r>
                      <a:endParaRPr lang="fr-FR" sz="1200" b="1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+ 14,59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+ 14,59</a:t>
                      </a:r>
                    </a:p>
                    <a:p>
                      <a:pPr algn="ctr"/>
                      <a:endParaRPr lang="fr-FR" sz="1200" b="0" dirty="0" smtClean="0">
                        <a:solidFill>
                          <a:srgbClr val="003D7C"/>
                        </a:solidFill>
                      </a:endParaRP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3D7C"/>
                          </a:solidFill>
                        </a:rPr>
                        <a:t>464,10</a:t>
                      </a:r>
                      <a:endParaRPr lang="fr-FR" sz="1200" b="0" dirty="0">
                        <a:solidFill>
                          <a:srgbClr val="003D7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Résultat de l’exercice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88 685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4,77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30 358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1,55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58 326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192,13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altLang="fr-FR" sz="2000" b="1" dirty="0" smtClean="0">
                <a:solidFill>
                  <a:schemeClr val="accent2"/>
                </a:solidFill>
                <a:cs typeface="Arial" charset="0"/>
              </a:rPr>
              <a:t>TRAVAUX</a:t>
            </a:r>
            <a:endParaRPr lang="fr-FR" altLang="fr-FR" sz="2000" b="1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9512" y="2852936"/>
            <a:ext cx="3867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rgbClr val="002060"/>
                </a:solidFill>
              </a:rPr>
              <a:t>Le gestionnaire est invité à présenter ces différents travaux</a:t>
            </a:r>
            <a:r>
              <a:rPr lang="fr-FR" sz="2000" b="1" dirty="0" smtClean="0">
                <a:solidFill>
                  <a:srgbClr val="002060"/>
                </a:solidFill>
              </a:rPr>
              <a:t>.</a:t>
            </a:r>
            <a:r>
              <a:rPr lang="fr-FR" sz="2000" b="1" dirty="0">
                <a:solidFill>
                  <a:srgbClr val="002060"/>
                </a:solidFill>
              </a:rPr>
              <a:t>  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-7640" y="419982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1081088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717675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2354263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99085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just"/>
            <a:r>
              <a:rPr lang="fr-FR" altLang="fr-FR" sz="2000" b="1" u="sng" dirty="0" smtClean="0">
                <a:solidFill>
                  <a:srgbClr val="003D7C"/>
                </a:solidFill>
              </a:rPr>
              <a:t>DOMAINE TECHNIQUE</a:t>
            </a:r>
            <a:endParaRPr lang="fr-FR" altLang="fr-FR" sz="2000" u="sng" dirty="0" smtClean="0">
              <a:solidFill>
                <a:srgbClr val="003D7C"/>
              </a:solidFill>
            </a:endParaRPr>
          </a:p>
          <a:p>
            <a:pPr algn="just"/>
            <a:endParaRPr lang="fr-FR" altLang="fr-FR" sz="800" dirty="0" smtClean="0">
              <a:solidFill>
                <a:srgbClr val="003D7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7948" y="764704"/>
            <a:ext cx="9136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	</a:t>
            </a:r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b="1" u="sng" dirty="0">
                <a:solidFill>
                  <a:srgbClr val="002060"/>
                </a:solidFill>
              </a:rPr>
              <a:t>Travaux </a:t>
            </a:r>
            <a:r>
              <a:rPr lang="fr-FR" sz="2000" b="1" u="sng" dirty="0" smtClean="0">
                <a:solidFill>
                  <a:srgbClr val="002060"/>
                </a:solidFill>
              </a:rPr>
              <a:t>réalisés par la SPL depuis le dernier conseil portuaire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pPr lvl="0">
              <a:lnSpc>
                <a:spcPts val="1200"/>
              </a:lnSpc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fr-FR" sz="2000" dirty="0" smtClean="0">
                <a:solidFill>
                  <a:srgbClr val="002060"/>
                </a:solidFill>
              </a:rPr>
              <a:t>-  Travaux </a:t>
            </a:r>
            <a:r>
              <a:rPr lang="fr-FR" sz="2000" dirty="0">
                <a:solidFill>
                  <a:srgbClr val="002060"/>
                </a:solidFill>
              </a:rPr>
              <a:t>voirie portuaire (marquage de peinture) :       	</a:t>
            </a:r>
            <a:r>
              <a:rPr lang="fr-FR" sz="2000" b="1" dirty="0">
                <a:solidFill>
                  <a:srgbClr val="002060"/>
                </a:solidFill>
              </a:rPr>
              <a:t>5 800 € TTC</a:t>
            </a:r>
            <a:r>
              <a:rPr lang="fr-FR" sz="2000" dirty="0">
                <a:solidFill>
                  <a:srgbClr val="002060"/>
                </a:solidFill>
                <a:latin typeface="Arial"/>
                <a:ea typeface="Times New Roman"/>
              </a:rPr>
              <a:t>	</a:t>
            </a:r>
            <a:endParaRPr lang="fr-FR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ts val="1200"/>
              </a:lnSpc>
              <a:spcAft>
                <a:spcPts val="0"/>
              </a:spcAft>
              <a:buClr>
                <a:srgbClr val="000000"/>
              </a:buClr>
              <a:buSzPts val="900"/>
            </a:pPr>
            <a:endParaRPr lang="fr-FR" sz="2000" dirty="0" smtClean="0">
              <a:solidFill>
                <a:srgbClr val="002060"/>
              </a:solidFill>
            </a:endParaRPr>
          </a:p>
          <a:p>
            <a:pPr lvl="0" algn="just">
              <a:lnSpc>
                <a:spcPts val="1200"/>
              </a:lnSpc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fr-FR" sz="2000" dirty="0" smtClean="0">
                <a:solidFill>
                  <a:srgbClr val="002060"/>
                </a:solidFill>
              </a:rPr>
              <a:t>-  </a:t>
            </a:r>
            <a:r>
              <a:rPr lang="fr-FR" sz="2000" dirty="0">
                <a:solidFill>
                  <a:srgbClr val="002060"/>
                </a:solidFill>
                <a:latin typeface="Arial"/>
                <a:ea typeface="Times New Roman"/>
              </a:rPr>
              <a:t>Dragage du port (Marché Merceron) : 			</a:t>
            </a:r>
            <a:r>
              <a:rPr lang="fr-FR" sz="2000" b="1" dirty="0">
                <a:solidFill>
                  <a:srgbClr val="002060"/>
                </a:solidFill>
                <a:latin typeface="Arial"/>
                <a:ea typeface="Times New Roman"/>
              </a:rPr>
              <a:t>650 000 € TTC</a:t>
            </a:r>
          </a:p>
          <a:p>
            <a:pPr marL="342900" lvl="0" indent="-342900" algn="just">
              <a:lnSpc>
                <a:spcPts val="1200"/>
              </a:lnSpc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-"/>
            </a:pPr>
            <a:endParaRPr lang="fr-FR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/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24" y="5157192"/>
            <a:ext cx="9096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2000" b="1" u="sng" dirty="0" smtClean="0">
              <a:solidFill>
                <a:srgbClr val="002060"/>
              </a:solidFill>
            </a:endParaRPr>
          </a:p>
          <a:p>
            <a:pPr lvl="0"/>
            <a:r>
              <a:rPr lang="fr-FR" sz="2000" b="1" u="sng" dirty="0" smtClean="0">
                <a:solidFill>
                  <a:srgbClr val="002060"/>
                </a:solidFill>
              </a:rPr>
              <a:t>Travaux crédits départementaux</a:t>
            </a:r>
          </a:p>
          <a:p>
            <a:pPr lvl="0"/>
            <a:endParaRPr lang="fr-FR" sz="2000" b="1" dirty="0" smtClean="0">
              <a:solidFill>
                <a:srgbClr val="002060"/>
              </a:solidFill>
            </a:endParaRPr>
          </a:p>
          <a:p>
            <a:pPr lvl="0"/>
            <a:r>
              <a:rPr lang="fr-FR" sz="2000" b="1" dirty="0" smtClean="0">
                <a:solidFill>
                  <a:srgbClr val="002060"/>
                </a:solidFill>
              </a:rPr>
              <a:t>- </a:t>
            </a:r>
            <a:r>
              <a:rPr lang="fr-FR" sz="2000" dirty="0" smtClean="0">
                <a:solidFill>
                  <a:srgbClr val="002060"/>
                </a:solidFill>
              </a:rPr>
              <a:t>Travaux voirie portuaire société </a:t>
            </a:r>
            <a:r>
              <a:rPr lang="fr-FR" sz="2000" dirty="0" err="1" smtClean="0">
                <a:solidFill>
                  <a:srgbClr val="002060"/>
                </a:solidFill>
              </a:rPr>
              <a:t>Mastellotto</a:t>
            </a:r>
            <a:r>
              <a:rPr lang="fr-FR" sz="2000" dirty="0" smtClean="0">
                <a:solidFill>
                  <a:srgbClr val="002060"/>
                </a:solidFill>
              </a:rPr>
              <a:t> :	     </a:t>
            </a:r>
            <a:r>
              <a:rPr lang="fr-FR" sz="2000" b="1" dirty="0" smtClean="0">
                <a:solidFill>
                  <a:srgbClr val="002060"/>
                </a:solidFill>
              </a:rPr>
              <a:t>80 000 TTC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2111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84" y="2228155"/>
            <a:ext cx="4527616" cy="340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08E-6042-4423-873A-B6B2F1760CB3}" type="slidenum">
              <a:rPr lang="fr-FR" altLang="fr-FR" smtClean="0"/>
              <a:pPr/>
              <a:t>8</a:t>
            </a:fld>
            <a:endParaRPr lang="fr-FR" alt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altLang="fr-FR" sz="2000" dirty="0">
                <a:solidFill>
                  <a:srgbClr val="002060"/>
                </a:solidFill>
              </a:rPr>
              <a:t>	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Réception </a:t>
            </a:r>
            <a:r>
              <a:rPr lang="fr-FR" altLang="fr-FR" sz="2000" b="1" dirty="0">
                <a:solidFill>
                  <a:srgbClr val="002060"/>
                </a:solidFill>
              </a:rPr>
              <a:t>et traitement des déchets</a:t>
            </a:r>
          </a:p>
          <a:p>
            <a:pPr algn="just"/>
            <a:endParaRPr lang="fr-FR" altLang="fr-FR" sz="2000" b="1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b="1" dirty="0">
                <a:solidFill>
                  <a:srgbClr val="002060"/>
                </a:solidFill>
              </a:rPr>
              <a:t>	</a:t>
            </a:r>
            <a:r>
              <a:rPr lang="fr-FR" altLang="fr-FR" sz="2000" dirty="0">
                <a:solidFill>
                  <a:srgbClr val="002060"/>
                </a:solidFill>
              </a:rPr>
              <a:t>L’année </a:t>
            </a:r>
            <a:r>
              <a:rPr lang="fr-FR" altLang="fr-FR" sz="2000" dirty="0" smtClean="0">
                <a:solidFill>
                  <a:srgbClr val="002060"/>
                </a:solidFill>
              </a:rPr>
              <a:t>2019 n’a </a:t>
            </a:r>
            <a:r>
              <a:rPr lang="fr-FR" altLang="fr-FR" sz="2000" dirty="0">
                <a:solidFill>
                  <a:srgbClr val="002060"/>
                </a:solidFill>
              </a:rPr>
              <a:t>occasionné aucune procédure de signalement des insuffisances des installations de </a:t>
            </a:r>
            <a:r>
              <a:rPr lang="fr-FR" altLang="fr-FR" sz="2000" dirty="0" smtClean="0">
                <a:solidFill>
                  <a:srgbClr val="002060"/>
                </a:solidFill>
              </a:rPr>
              <a:t>réception. </a:t>
            </a:r>
          </a:p>
          <a:p>
            <a:pPr algn="just"/>
            <a:endParaRPr lang="fr-FR" altLang="fr-FR" sz="2000" dirty="0">
              <a:solidFill>
                <a:srgbClr val="002060"/>
              </a:solidFill>
            </a:endParaRPr>
          </a:p>
          <a:p>
            <a:pPr algn="just"/>
            <a:r>
              <a:rPr lang="fr-FR" altLang="fr-FR" sz="2000" dirty="0" smtClean="0">
                <a:solidFill>
                  <a:srgbClr val="002060"/>
                </a:solidFill>
              </a:rPr>
              <a:t>	Un </a:t>
            </a:r>
            <a:r>
              <a:rPr lang="fr-FR" altLang="fr-FR" sz="2000" dirty="0">
                <a:solidFill>
                  <a:srgbClr val="002060"/>
                </a:solidFill>
              </a:rPr>
              <a:t>tableau récapitulatif, concernant les différentes quantités, sera inséré au compte-rendu de ce conseil portuaire.</a:t>
            </a:r>
          </a:p>
          <a:p>
            <a:pPr algn="just"/>
            <a:endParaRPr lang="fr-FR" altLang="fr-FR" sz="2000" dirty="0">
              <a:solidFill>
                <a:srgbClr val="002060"/>
              </a:solidFill>
            </a:endParaRPr>
          </a:p>
          <a:p>
            <a:pPr algn="just"/>
            <a:endParaRPr lang="fr-FR" altLang="fr-FR" sz="2000" dirty="0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000" b="1">
                <a:solidFill>
                  <a:srgbClr val="003D7C"/>
                </a:solidFill>
              </a:rPr>
              <a:t>PLAN DE RECEPTION ET TRAITEMENT DES DECHETS D’EXPLOITATION ET DES RESIDUS DE CARGAISON DES NAVIRES</a:t>
            </a:r>
          </a:p>
        </p:txBody>
      </p:sp>
    </p:spTree>
    <p:extLst>
      <p:ext uri="{BB962C8B-B14F-4D97-AF65-F5344CB8AC3E}">
        <p14:creationId xmlns:p14="http://schemas.microsoft.com/office/powerpoint/2010/main" val="14681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08E-6042-4423-873A-B6B2F1760CB3}" type="slidenum">
              <a:rPr lang="fr-FR" altLang="fr-FR" smtClean="0"/>
              <a:pPr/>
              <a:t>9</a:t>
            </a:fld>
            <a:endParaRPr lang="fr-FR" alt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1561" y="213876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4C8A30"/>
                </a:solidFill>
              </a:rPr>
              <a:t>	</a:t>
            </a:r>
          </a:p>
          <a:p>
            <a:pPr algn="ctr"/>
            <a:r>
              <a:rPr lang="fr-FR" altLang="fr-FR" sz="3600" b="1" dirty="0" smtClean="0">
                <a:solidFill>
                  <a:srgbClr val="4C8A30"/>
                </a:solidFill>
              </a:rPr>
              <a:t>AVIS DU CONSEIL PORTUAIRE</a:t>
            </a:r>
            <a:endParaRPr lang="fr-FR" altLang="fr-FR" sz="3600" b="1" dirty="0">
              <a:solidFill>
                <a:srgbClr val="4C8A3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35392"/>
            <a:ext cx="9144000" cy="40011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000" b="1" dirty="0" smtClean="0">
                <a:solidFill>
                  <a:srgbClr val="003D7C"/>
                </a:solidFill>
              </a:rPr>
              <a:t>MODIFICATION DU PERIMETRE DE LA CONCESSION</a:t>
            </a:r>
            <a:endParaRPr lang="fr-FR" altLang="fr-FR" sz="2000" b="1" dirty="0">
              <a:solidFill>
                <a:srgbClr val="003D7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718"/>
            <a:ext cx="9144000" cy="6448832"/>
          </a:xfrm>
          <a:prstGeom prst="rect">
            <a:avLst/>
          </a:prstGeom>
        </p:spPr>
      </p:pic>
      <p:sp>
        <p:nvSpPr>
          <p:cNvPr id="3" name="Forme libre 2"/>
          <p:cNvSpPr/>
          <p:nvPr/>
        </p:nvSpPr>
        <p:spPr bwMode="auto">
          <a:xfrm>
            <a:off x="1023938" y="4157663"/>
            <a:ext cx="481012" cy="866775"/>
          </a:xfrm>
          <a:custGeom>
            <a:avLst/>
            <a:gdLst>
              <a:gd name="connsiteX0" fmla="*/ 452437 w 481012"/>
              <a:gd name="connsiteY0" fmla="*/ 133350 h 866775"/>
              <a:gd name="connsiteX1" fmla="*/ 304800 w 481012"/>
              <a:gd name="connsiteY1" fmla="*/ 0 h 866775"/>
              <a:gd name="connsiteX2" fmla="*/ 0 w 481012"/>
              <a:gd name="connsiteY2" fmla="*/ 647700 h 866775"/>
              <a:gd name="connsiteX3" fmla="*/ 90487 w 481012"/>
              <a:gd name="connsiteY3" fmla="*/ 795337 h 866775"/>
              <a:gd name="connsiteX4" fmla="*/ 185737 w 481012"/>
              <a:gd name="connsiteY4" fmla="*/ 838200 h 866775"/>
              <a:gd name="connsiteX5" fmla="*/ 300037 w 481012"/>
              <a:gd name="connsiteY5" fmla="*/ 866775 h 866775"/>
              <a:gd name="connsiteX6" fmla="*/ 385762 w 481012"/>
              <a:gd name="connsiteY6" fmla="*/ 866775 h 866775"/>
              <a:gd name="connsiteX7" fmla="*/ 481012 w 481012"/>
              <a:gd name="connsiteY7" fmla="*/ 771525 h 866775"/>
              <a:gd name="connsiteX8" fmla="*/ 242887 w 481012"/>
              <a:gd name="connsiteY8" fmla="*/ 600075 h 866775"/>
              <a:gd name="connsiteX9" fmla="*/ 452437 w 481012"/>
              <a:gd name="connsiteY9" fmla="*/ 13335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012" h="866775">
                <a:moveTo>
                  <a:pt x="452437" y="133350"/>
                </a:moveTo>
                <a:lnTo>
                  <a:pt x="304800" y="0"/>
                </a:lnTo>
                <a:lnTo>
                  <a:pt x="0" y="647700"/>
                </a:lnTo>
                <a:lnTo>
                  <a:pt x="90487" y="795337"/>
                </a:lnTo>
                <a:lnTo>
                  <a:pt x="185737" y="838200"/>
                </a:lnTo>
                <a:lnTo>
                  <a:pt x="300037" y="866775"/>
                </a:lnTo>
                <a:lnTo>
                  <a:pt x="385762" y="866775"/>
                </a:lnTo>
                <a:lnTo>
                  <a:pt x="481012" y="771525"/>
                </a:lnTo>
                <a:lnTo>
                  <a:pt x="242887" y="600075"/>
                </a:lnTo>
                <a:lnTo>
                  <a:pt x="452437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9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modèle_powerpoint[1]">
  <a:themeElements>
    <a:clrScheme name="modèle_powerpoint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_powerpoint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modèle_powerpoint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mmjj_pres_sujet">
  <a:themeElements>
    <a:clrScheme name="modèle_powerpoint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_powerpoint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modèle_powerpoint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mmjj_pres_sujet">
  <a:themeElements>
    <a:clrScheme name="modèle_powerpoint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_powerpoint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modèle_powerpoint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powerpoint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powerpoint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925</Words>
  <Application>Microsoft Office PowerPoint</Application>
  <PresentationFormat>Affichage à l'écran (4:3)</PresentationFormat>
  <Paragraphs>433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Unicode MS</vt:lpstr>
      <vt:lpstr>Tahoma</vt:lpstr>
      <vt:lpstr>Times New Roman</vt:lpstr>
      <vt:lpstr>modèle_powerpoint[1]</vt:lpstr>
      <vt:lpstr>aammjj_pres_sujet</vt:lpstr>
      <vt:lpstr>1_aammjj_pres_sujet</vt:lpstr>
      <vt:lpstr>PORT DE SAINT-VAAST-LA-HOUGUE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Général de la Manche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</dc:title>
  <dc:creator>mgauchard</dc:creator>
  <cp:lastModifiedBy>CLERGEAU Laurent</cp:lastModifiedBy>
  <cp:revision>150</cp:revision>
  <cp:lastPrinted>2020-09-16T11:20:41Z</cp:lastPrinted>
  <dcterms:created xsi:type="dcterms:W3CDTF">2009-09-17T07:30:23Z</dcterms:created>
  <dcterms:modified xsi:type="dcterms:W3CDTF">2020-09-21T09:14:51Z</dcterms:modified>
</cp:coreProperties>
</file>